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7" r:id="rId2"/>
    <p:sldId id="258" r:id="rId3"/>
    <p:sldId id="260" r:id="rId4"/>
    <p:sldId id="261" r:id="rId5"/>
    <p:sldId id="262" r:id="rId6"/>
    <p:sldId id="267" r:id="rId7"/>
    <p:sldId id="265" r:id="rId8"/>
    <p:sldId id="263" r:id="rId9"/>
    <p:sldId id="266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40F6B-0D47-40FB-A1A8-A6A97BA517E3}" v="493" dt="2020-09-23T11:03:24.257"/>
    <p1510:client id="{946D8CAF-7805-4905-81B6-CFC037F5B912}" v="126" dt="2020-09-23T09:39:35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>
        <p:scale>
          <a:sx n="75" d="100"/>
          <a:sy n="75" d="100"/>
        </p:scale>
        <p:origin x="-41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4280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77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1403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4604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1381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0350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2964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52478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02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83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952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32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63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187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500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877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558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21741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F4D9EF-21B0-4082-82CA-682B07B7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751" y="1471269"/>
            <a:ext cx="9689540" cy="357698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Методы регионального анализа с использованием ГИС-технологий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845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55" y="708768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 smtClean="0"/>
          </a:p>
          <a:p>
            <a:r>
              <a:rPr lang="ru-RU" b="1" i="1" dirty="0" smtClean="0"/>
              <a:t>Метод </a:t>
            </a:r>
            <a:r>
              <a:rPr lang="ru-RU" b="1" i="1" dirty="0" smtClean="0"/>
              <a:t>экономико-географического исследования. Этот метод подразделяется натри составные части: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региональный метод - исследование путей формирования и развития территорий, изучение развития и размещения общественного производства в региональном развитии;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отраслевой метод - исследование путей формирования и функционирования отраслей экономики в географическом аспекте, изучение развития и размещения общественного производства в отраслевом разрезе (например, исследование путей формирования и функционирования трудовых ресурсов в географическом аспекте, изучение занятости населения по видам экономической деятельности);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местный метод - исследование путей формирования и развития производства отдельного города, селения; изучение развития и размещения производства по его первичным ячейкам.</a:t>
            </a:r>
            <a:endParaRPr lang="ru-RU" dirty="0" smtClean="0"/>
          </a:p>
          <a:p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55" y="708768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000" b="1" i="1" dirty="0" smtClean="0"/>
              <a:t>Картографический метод. Это специфический метод исследования в </a:t>
            </a:r>
            <a:r>
              <a:rPr lang="ru-RU" sz="2000" b="1" i="1" dirty="0" err="1" smtClean="0"/>
              <a:t>регионоведении</a:t>
            </a:r>
            <a:r>
              <a:rPr lang="ru-RU" sz="2000" b="1" i="1" dirty="0" smtClean="0"/>
              <a:t>. Известно, что карта является существенным источником знаний, источником обогащения информацией размещения производительных сил в каждом регионе, и, в первую очередь, позволяет наглядно представить особенности этого размещения. Именно благодаря картам, картосхемам, картодиаграммам, картограммам гораздо лучше воспринимаются, запоминаются не только особенности размещения отраслей и предприятий социально-экономического комплекса по территории региона, но и количественные показатели, которые характеризуют уровни развития отдельных частей региона.</a:t>
            </a:r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55" y="708768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000" i="1" dirty="0" smtClean="0"/>
              <a:t>Метод </a:t>
            </a:r>
            <a:r>
              <a:rPr lang="ru-RU" sz="2000" i="1" dirty="0" smtClean="0"/>
              <a:t>зонирования - предусматривает рассмотрение вариантов различных уровней развития хозяйства тех или иных регионов с учетом обеспеченности различными ресурсами. Этот метод используется при разработке перспективных схем размещения населения по территории страны.</a:t>
            </a:r>
          </a:p>
          <a:p>
            <a:r>
              <a:rPr lang="ru-RU" sz="2000" i="1" dirty="0" smtClean="0"/>
              <a:t>Метод экономико-математического моделирования — моделирование территориальных пропорций развития экономики региона; моделирование по видам экономической деятельности региона; моделирование формирования хозяйственных комплексов региона. С использованием современных электронных средств данный метод позволяет с минимальными затратами труда и времени обрабатывать огромный и разнообразный статистический материал, различные исходные данные, характеризующие уровень, структуру, особенности социально-экономического комплекса региона. Кроме того, он дает возможность выбирать оптимальные решения, оптимальные варианты, модели в соответствии с теми целями, которые поставлены перед региональным исследованием.</a:t>
            </a: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55" y="708768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 smtClean="0"/>
          </a:p>
          <a:p>
            <a:r>
              <a:rPr lang="ru-RU" sz="2000" b="1" i="1" dirty="0" smtClean="0"/>
              <a:t>Метод </a:t>
            </a:r>
            <a:r>
              <a:rPr lang="ru-RU" sz="2000" b="1" i="1" dirty="0" err="1" smtClean="0"/>
              <a:t>таксонирования</a:t>
            </a:r>
            <a:r>
              <a:rPr lang="ru-RU" sz="2000" b="1" i="1" dirty="0" smtClean="0"/>
              <a:t> - процесс членения территории на сопоставимые или иерархические соподчиненные таксоны. Таксоны - равнозначные или иерархически соподчиненные территориальные ячейки, к примеру, административные районы, муниципальные образования. Фактически процесс районирования на любом уровне является </a:t>
            </a:r>
            <a:r>
              <a:rPr lang="ru-RU" sz="2000" b="1" i="1" dirty="0" err="1" smtClean="0"/>
              <a:t>таксонированием</a:t>
            </a:r>
            <a:r>
              <a:rPr lang="ru-RU" sz="2000" b="1" i="1" dirty="0" smtClean="0"/>
              <a:t>. Поскольку объектом </a:t>
            </a:r>
            <a:r>
              <a:rPr lang="ru-RU" sz="2000" b="1" i="1" dirty="0" err="1" smtClean="0"/>
              <a:t>таксонирования</a:t>
            </a:r>
            <a:r>
              <a:rPr lang="ru-RU" sz="2000" b="1" i="1" dirty="0" smtClean="0"/>
              <a:t> выступают регионы, в данном случае можно употребить понятие регионализация.</a:t>
            </a:r>
          </a:p>
          <a:p>
            <a:r>
              <a:rPr lang="ru-RU" sz="2000" b="1" i="1" dirty="0" smtClean="0"/>
              <a:t>Вариантный метод размещения производительных сил региона. Этот метод чаще всего используется при разработке схем размещения производства по территории региона на первых этапах планирования и прогнозирования. Он предусматривает рассмотрение вариантов различных уровней развития хозяйства тех или иных регионов, вариантов территориальных экономических пропорций по регионам.</a:t>
            </a:r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55" y="708768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 smtClean="0"/>
          </a:p>
          <a:p>
            <a:endParaRPr lang="ru-RU" sz="2000" dirty="0" smtClean="0"/>
          </a:p>
          <a:p>
            <a:r>
              <a:rPr lang="ru-RU" sz="2000" b="1" i="1" dirty="0" smtClean="0"/>
              <a:t>Методы социологических исследований. Они включают: стандартизированные интервью, индивидуальные собеседования с представителями разных отраслей и сфер социально-экономического комплекса региона; </a:t>
            </a:r>
            <a:r>
              <a:rPr lang="ru-RU" sz="2000" b="1" i="1" dirty="0" err="1" smtClean="0"/>
              <a:t>контент-анализ</a:t>
            </a:r>
            <a:r>
              <a:rPr lang="ru-RU" sz="2000" b="1" i="1" dirty="0" smtClean="0"/>
              <a:t> интервью и публичных выступлений руководящей элиты регионов, ученых и специалистов и т. д.</a:t>
            </a:r>
          </a:p>
          <a:p>
            <a:r>
              <a:rPr lang="ru-RU" sz="2000" dirty="0" smtClean="0"/>
              <a:t>Для оценки виляния национальных и региональных факторов на изменение региональных показателей используется </a:t>
            </a:r>
            <a:r>
              <a:rPr lang="ru-RU" sz="2000" b="1" i="1" dirty="0" smtClean="0"/>
              <a:t>метод структурных сдвигов. Суть метода состоит в оценке изменения региональных показателей относительно национальных, т. е. оценивается разница между действительным региональным ростом и потенциальным ростом, который мог бы иметь место в регионе, если бы последний имел структуру производства, идентичную национальной. Это дает возможность определить вклад в развитие региона его специфической структуры.</a:t>
            </a:r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E202D2-D823-4356-901A-0796540C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385" y="293298"/>
            <a:ext cx="9815123" cy="1456267"/>
          </a:xfrm>
        </p:spPr>
        <p:txBody>
          <a:bodyPr/>
          <a:lstStyle/>
          <a:p>
            <a:pPr algn="ctr"/>
            <a:r>
              <a:rPr lang="ru-RU" dirty="0" smtClean="0"/>
              <a:t>Предмет, объект и задачи регионального </a:t>
            </a:r>
            <a:r>
              <a:rPr lang="ru-RU" dirty="0" smtClean="0"/>
              <a:t>анализа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2C2B55-F6F9-46F5-90A8-4B489E59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164" y="1543050"/>
            <a:ext cx="9804558" cy="49149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/>
              <a:t>Региональный </a:t>
            </a:r>
            <a:r>
              <a:rPr lang="ru-RU" sz="2000" dirty="0" smtClean="0"/>
              <a:t>анализ </a:t>
            </a:r>
            <a:r>
              <a:rPr lang="ru-RU" sz="2000" dirty="0" smtClean="0"/>
              <a:t> </a:t>
            </a:r>
            <a:r>
              <a:rPr lang="ru-RU" sz="2000" dirty="0" smtClean="0"/>
              <a:t>как наука представляет собой систему специальных знаний, связанную</a:t>
            </a:r>
            <a:r>
              <a:rPr lang="ru-RU" sz="2000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ru-RU" sz="2000" dirty="0" smtClean="0"/>
              <a:t> </a:t>
            </a:r>
            <a:r>
              <a:rPr lang="ru-RU" sz="2000" dirty="0" smtClean="0"/>
              <a:t>а) с исследованием </a:t>
            </a:r>
            <a:r>
              <a:rPr lang="ru-RU" sz="2000" dirty="0" smtClean="0"/>
              <a:t>природных и социально-экономических </a:t>
            </a:r>
            <a:r>
              <a:rPr lang="ru-RU" sz="2000" dirty="0" smtClean="0"/>
              <a:t>явлений и процессов, происходящих в регионе, складывающихся под воздействием объективных </a:t>
            </a:r>
            <a:r>
              <a:rPr lang="ru-RU" sz="2000" dirty="0" smtClean="0"/>
              <a:t>законов </a:t>
            </a:r>
            <a:r>
              <a:rPr lang="ru-RU" sz="2000" dirty="0" smtClean="0"/>
              <a:t>и </a:t>
            </a:r>
            <a:r>
              <a:rPr lang="ru-RU" sz="2000" dirty="0" smtClean="0"/>
              <a:t>факторов; </a:t>
            </a:r>
          </a:p>
          <a:p>
            <a:pPr marL="457200" indent="-457200" algn="just">
              <a:buAutoNum type="arabicPeriod"/>
            </a:pPr>
            <a:r>
              <a:rPr lang="ru-RU" sz="2000" dirty="0" smtClean="0"/>
              <a:t>б</a:t>
            </a:r>
            <a:r>
              <a:rPr lang="ru-RU" sz="2000" dirty="0" smtClean="0"/>
              <a:t>) научным обоснованием планов развития региона и объективной оценкой их выполнения; </a:t>
            </a: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dirty="0" smtClean="0"/>
              <a:t>в</a:t>
            </a:r>
            <a:r>
              <a:rPr lang="ru-RU" sz="2000" dirty="0" smtClean="0"/>
              <a:t>) выявлением факторов, влияющих на развитие региональной экономики, а также количественным измерением их действия; </a:t>
            </a: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dirty="0" smtClean="0"/>
              <a:t>г</a:t>
            </a:r>
            <a:r>
              <a:rPr lang="ru-RU" sz="2000" dirty="0" smtClean="0"/>
              <a:t>) выявлением тенденций </a:t>
            </a:r>
            <a:r>
              <a:rPr lang="ru-RU" sz="2000" dirty="0" smtClean="0"/>
              <a:t>природного </a:t>
            </a:r>
            <a:r>
              <a:rPr lang="ru-RU" sz="2000" dirty="0" smtClean="0"/>
              <a:t>и </a:t>
            </a:r>
            <a:r>
              <a:rPr lang="ru-RU" sz="2000" dirty="0" smtClean="0"/>
              <a:t>социально-экономического </a:t>
            </a:r>
            <a:r>
              <a:rPr lang="ru-RU" sz="2000" dirty="0" smtClean="0"/>
              <a:t>развития региона и определением неиспользованных резервов; </a:t>
            </a: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dirty="0" err="1" smtClean="0"/>
              <a:t>д</a:t>
            </a:r>
            <a:r>
              <a:rPr lang="ru-RU" sz="2000" dirty="0" smtClean="0"/>
              <a:t>) обобщением передового опыта и принятием оптимальных управленческих решений</a:t>
            </a:r>
            <a:endParaRPr lang="ru-RU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7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2C2B55-F6F9-46F5-90A8-4B489E59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995" y="304800"/>
            <a:ext cx="10120859" cy="6019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None/>
            </a:pPr>
            <a:r>
              <a:rPr lang="ru-RU" sz="2400" b="1" i="1" dirty="0" smtClean="0"/>
              <a:t>Предметом РА </a:t>
            </a:r>
            <a:r>
              <a:rPr lang="ru-RU" sz="2400" i="1" dirty="0" smtClean="0"/>
              <a:t>являются </a:t>
            </a:r>
            <a:r>
              <a:rPr lang="ru-RU" sz="2400" i="1" dirty="0" smtClean="0"/>
              <a:t>социально- экономические </a:t>
            </a:r>
            <a:r>
              <a:rPr lang="ru-RU" sz="2400" i="1" dirty="0" smtClean="0"/>
              <a:t>явления и процессы, происходящие как в регионе в целом, так и в его подсистемах, в совокупности и во взаимодействии, составляющие </a:t>
            </a:r>
            <a:r>
              <a:rPr lang="ru-RU" sz="2400" i="1" dirty="0" smtClean="0"/>
              <a:t>социально-экономическую </a:t>
            </a:r>
            <a:r>
              <a:rPr lang="ru-RU" sz="2400" i="1" dirty="0" smtClean="0"/>
              <a:t>деятельность региона, а также результаты их деятельности, складывающиеся под воздействием объективных и субъективных факторов.</a:t>
            </a:r>
          </a:p>
          <a:p>
            <a:r>
              <a:rPr lang="ru-RU" sz="2400" dirty="0" smtClean="0"/>
              <a:t>Предметом </a:t>
            </a:r>
            <a:r>
              <a:rPr lang="ru-RU" sz="2400" dirty="0" smtClean="0"/>
              <a:t>РА </a:t>
            </a:r>
            <a:r>
              <a:rPr lang="ru-RU" sz="2400" dirty="0" smtClean="0"/>
              <a:t>могут быть:</a:t>
            </a:r>
          </a:p>
          <a:p>
            <a:r>
              <a:rPr lang="ru-RU" sz="2400" dirty="0" smtClean="0"/>
              <a:t>- </a:t>
            </a:r>
            <a:r>
              <a:rPr lang="ru-RU" sz="2400" dirty="0" smtClean="0"/>
              <a:t>социально-экономические </a:t>
            </a:r>
            <a:r>
              <a:rPr lang="ru-RU" sz="2400" dirty="0" smtClean="0"/>
              <a:t>аспекты пространственной дифференциации социально-экономического развития и взаимоотношения территорий в условиях неравномерности распределения и ограниченной мобильности ресурсов;</a:t>
            </a:r>
          </a:p>
          <a:p>
            <a:r>
              <a:rPr lang="ru-RU" sz="2400" dirty="0" smtClean="0"/>
              <a:t>- размещение производительных сил;</a:t>
            </a:r>
          </a:p>
          <a:p>
            <a:r>
              <a:rPr lang="ru-RU" sz="2400" dirty="0" smtClean="0"/>
              <a:t>- тенденции экономического и социального развития регионов;</a:t>
            </a:r>
          </a:p>
          <a:p>
            <a:r>
              <a:rPr lang="ru-RU" sz="2400" dirty="0" smtClean="0"/>
              <a:t>- механизмы решения региональных проблем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84744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1" y="240302"/>
            <a:ext cx="10115549" cy="574139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600" i="1" dirty="0" smtClean="0"/>
              <a:t>В </a:t>
            </a:r>
            <a:r>
              <a:rPr lang="ru-RU" sz="2600" i="1" dirty="0" smtClean="0"/>
              <a:t>качестве </a:t>
            </a:r>
            <a:r>
              <a:rPr lang="ru-RU" sz="2600" b="1" i="1" dirty="0" smtClean="0"/>
              <a:t>объекта </a:t>
            </a:r>
            <a:r>
              <a:rPr lang="ru-RU" sz="2600" b="1" i="1" dirty="0" smtClean="0"/>
              <a:t>регионального социально-экономического </a:t>
            </a:r>
            <a:r>
              <a:rPr lang="ru-RU" sz="2600" b="1" i="1" dirty="0" smtClean="0"/>
              <a:t>анализа </a:t>
            </a:r>
            <a:r>
              <a:rPr lang="ru-RU" sz="2600" i="1" dirty="0" smtClean="0"/>
              <a:t>могут выступать регион разного таксономического уровня (страна или субъект Российской Федерации); отдельные составляющие экономической, соци</a:t>
            </a:r>
            <a:r>
              <a:rPr lang="ru-RU" sz="2600" dirty="0" smtClean="0"/>
              <a:t>ально-культурной системы региона; валовой региональный продукт; бюджеты субъектов Российской Федерации; социально-экономический уровень жизни населения региона; конкурентоспособность регионов и многое другое.</a:t>
            </a:r>
          </a:p>
          <a:p>
            <a:r>
              <a:rPr lang="ru-RU" sz="2600" dirty="0" smtClean="0"/>
              <a:t>РЭА служит основой для разработки прогноза или программы дальнейшего развития региона. Поэтому его результаты рассматриваются как базовые показатели для проведения последующих расчетов. РЭА анализ проводится с целью определения состояния </a:t>
            </a:r>
            <a:r>
              <a:rPr lang="ru-RU" sz="2600" dirty="0" smtClean="0"/>
              <a:t>развития </a:t>
            </a:r>
            <a:r>
              <a:rPr lang="ru-RU" sz="2600" dirty="0" smtClean="0"/>
              <a:t>экономики региона, а также его места среди других регионов.</a:t>
            </a:r>
            <a:endParaRPr lang="ru-RU" sz="26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091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367" y="326330"/>
            <a:ext cx="10744199" cy="5943841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sz="2000" dirty="0" smtClean="0"/>
          </a:p>
          <a:p>
            <a:pPr>
              <a:buNone/>
            </a:pPr>
            <a:r>
              <a:rPr lang="ru-RU" sz="1700" dirty="0" smtClean="0"/>
              <a:t>При проведении анализа состояния экономики региона решается широкий круг задач:</a:t>
            </a:r>
          </a:p>
          <a:p>
            <a:r>
              <a:rPr lang="ru-RU" sz="1700" dirty="0" smtClean="0"/>
              <a:t>- изучение характера действия экономических законов, установление закономерностей и тенденций экономических явлений и процессов в конкретных условиях региона;</a:t>
            </a:r>
          </a:p>
          <a:p>
            <a:r>
              <a:rPr lang="ru-RU" sz="1700" dirty="0" smtClean="0"/>
              <a:t>- изучение влияния объективных и субъективных, внешних и внутренних факторов на деятельность региона и его отдельных составляющих;</a:t>
            </a:r>
          </a:p>
          <a:p>
            <a:r>
              <a:rPr lang="ru-RU" sz="1700" dirty="0" smtClean="0"/>
              <a:t>- оценка результатов деятельности региона по выполнению планов, достигнутому уровню развития экономики;</a:t>
            </a:r>
          </a:p>
          <a:p>
            <a:r>
              <a:rPr lang="ru-RU" sz="1700" dirty="0" smtClean="0"/>
              <a:t>- определение эффективности использования всех видов ресурсов в деятельности региона;</a:t>
            </a:r>
          </a:p>
          <a:p>
            <a:r>
              <a:rPr lang="ru-RU" sz="1700" dirty="0" smtClean="0"/>
              <a:t>- определение места региона в экономике страны по разным аспектам воспроизводственного процесса;</a:t>
            </a:r>
          </a:p>
          <a:p>
            <a:r>
              <a:rPr lang="ru-RU" sz="1700" dirty="0" smtClean="0"/>
              <a:t>- контроль выполнения планов, прогнозов, управленческих решений;</a:t>
            </a:r>
          </a:p>
          <a:p>
            <a:r>
              <a:rPr lang="ru-RU" sz="1700" dirty="0" smtClean="0"/>
              <a:t>- контроль эффективности использования экономического потенциала региона, а также использования денежных средств, поступающих в региональный бюджет из бюджетов других уровней и иных источников;</a:t>
            </a:r>
          </a:p>
          <a:p>
            <a:r>
              <a:rPr lang="ru-RU" sz="1700" dirty="0" smtClean="0"/>
              <a:t>- использование многомерных оценок эффективности регионального развития с учетом решения разных проблем (социальных, экономических, экологических, гуманитарных);</a:t>
            </a:r>
          </a:p>
          <a:p>
            <a:r>
              <a:rPr lang="ru-RU" sz="1700" dirty="0" smtClean="0"/>
              <a:t>- всестороннее и объективное исследование вариантов стратегий экономического развития региона;</a:t>
            </a:r>
          </a:p>
          <a:p>
            <a:r>
              <a:rPr lang="ru-RU" sz="1700" dirty="0" smtClean="0"/>
              <a:t>- оценка эффективности реализуемой региональной политики и своевременное принятие мер по ее корректировке. </a:t>
            </a:r>
            <a:endParaRPr lang="ru-RU" sz="17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99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E202D2-D823-4356-901A-0796540C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385" y="293298"/>
            <a:ext cx="9815123" cy="1456267"/>
          </a:xfrm>
        </p:spPr>
        <p:txBody>
          <a:bodyPr/>
          <a:lstStyle/>
          <a:p>
            <a:pPr algn="ctr"/>
            <a:r>
              <a:rPr lang="ru-RU" dirty="0" smtClean="0"/>
              <a:t>Предмет, объект и задачи регионального </a:t>
            </a:r>
            <a:r>
              <a:rPr lang="ru-RU" dirty="0" smtClean="0"/>
              <a:t>анализа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2C2B55-F6F9-46F5-90A8-4B489E59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164" y="1543050"/>
            <a:ext cx="9804558" cy="49149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/>
              <a:t>Региональный </a:t>
            </a:r>
            <a:r>
              <a:rPr lang="ru-RU" sz="2000" dirty="0" smtClean="0"/>
              <a:t>анализ </a:t>
            </a:r>
            <a:r>
              <a:rPr lang="ru-RU" sz="2000" dirty="0" smtClean="0"/>
              <a:t> </a:t>
            </a:r>
            <a:r>
              <a:rPr lang="ru-RU" sz="2000" dirty="0" smtClean="0"/>
              <a:t>как наука представляет собой систему специальных знаний, связанную</a:t>
            </a:r>
            <a:r>
              <a:rPr lang="ru-RU" sz="2000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ru-RU" sz="2000" dirty="0" smtClean="0"/>
              <a:t> </a:t>
            </a:r>
            <a:r>
              <a:rPr lang="ru-RU" sz="2000" dirty="0" smtClean="0"/>
              <a:t>а) с исследованием </a:t>
            </a:r>
            <a:r>
              <a:rPr lang="ru-RU" sz="2000" dirty="0" smtClean="0"/>
              <a:t>природных и социально-экономических </a:t>
            </a:r>
            <a:r>
              <a:rPr lang="ru-RU" sz="2000" dirty="0" smtClean="0"/>
              <a:t>явлений и процессов, происходящих в регионе, складывающихся под воздействием объективных </a:t>
            </a:r>
            <a:r>
              <a:rPr lang="ru-RU" sz="2000" dirty="0" smtClean="0"/>
              <a:t>законов </a:t>
            </a:r>
            <a:r>
              <a:rPr lang="ru-RU" sz="2000" dirty="0" smtClean="0"/>
              <a:t>и </a:t>
            </a:r>
            <a:r>
              <a:rPr lang="ru-RU" sz="2000" dirty="0" smtClean="0"/>
              <a:t>факторов; </a:t>
            </a:r>
          </a:p>
          <a:p>
            <a:pPr marL="457200" indent="-457200" algn="just">
              <a:buAutoNum type="arabicPeriod"/>
            </a:pPr>
            <a:r>
              <a:rPr lang="ru-RU" sz="2000" dirty="0" smtClean="0"/>
              <a:t>б</a:t>
            </a:r>
            <a:r>
              <a:rPr lang="ru-RU" sz="2000" dirty="0" smtClean="0"/>
              <a:t>) научным обоснованием планов развития региона и объективной оценкой их выполнения; </a:t>
            </a: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dirty="0" smtClean="0"/>
              <a:t>в</a:t>
            </a:r>
            <a:r>
              <a:rPr lang="ru-RU" sz="2000" dirty="0" smtClean="0"/>
              <a:t>) выявлением факторов, влияющих на развитие региональной экономики, а также количественным измерением их действия; </a:t>
            </a: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dirty="0" smtClean="0"/>
              <a:t>г</a:t>
            </a:r>
            <a:r>
              <a:rPr lang="ru-RU" sz="2000" dirty="0" smtClean="0"/>
              <a:t>) выявлением тенденций </a:t>
            </a:r>
            <a:r>
              <a:rPr lang="ru-RU" sz="2000" dirty="0" smtClean="0"/>
              <a:t>природного </a:t>
            </a:r>
            <a:r>
              <a:rPr lang="ru-RU" sz="2000" dirty="0" smtClean="0"/>
              <a:t>и </a:t>
            </a:r>
            <a:r>
              <a:rPr lang="ru-RU" sz="2000" dirty="0" smtClean="0"/>
              <a:t>социально-экономического </a:t>
            </a:r>
            <a:r>
              <a:rPr lang="ru-RU" sz="2000" dirty="0" smtClean="0"/>
              <a:t>развития региона и определением неиспользованных резервов; </a:t>
            </a: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dirty="0" err="1" smtClean="0"/>
              <a:t>д</a:t>
            </a:r>
            <a:r>
              <a:rPr lang="ru-RU" sz="2000" dirty="0" smtClean="0"/>
              <a:t>) обобщением передового опыта и принятием оптимальных управленческих решений</a:t>
            </a:r>
            <a:endParaRPr lang="ru-RU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7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55" y="708768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 smtClean="0"/>
          </a:p>
          <a:p>
            <a:r>
              <a:rPr lang="ru-RU" dirty="0" smtClean="0"/>
              <a:t>3. Интернет-сайты региональных </a:t>
            </a:r>
            <a:r>
              <a:rPr lang="ru-RU" dirty="0" smtClean="0"/>
              <a:t>администраций</a:t>
            </a:r>
            <a:r>
              <a:rPr lang="ru-RU" dirty="0" smtClean="0"/>
              <a:t>, на которых нередко приводятся сравнительно подробные данные как о хозяйстве </a:t>
            </a:r>
            <a:r>
              <a:rPr lang="kk-KZ" dirty="0" smtClean="0"/>
              <a:t>области </a:t>
            </a:r>
            <a:r>
              <a:rPr lang="ru-RU" dirty="0" smtClean="0"/>
              <a:t>в </a:t>
            </a:r>
            <a:r>
              <a:rPr lang="ru-RU" dirty="0" smtClean="0"/>
              <a:t>целом, так и отдельных </a:t>
            </a:r>
            <a:r>
              <a:rPr lang="ru-RU" dirty="0" smtClean="0"/>
              <a:t> административных территорий, </a:t>
            </a:r>
            <a:r>
              <a:rPr lang="ru-RU" dirty="0" smtClean="0"/>
              <a:t>входящих в их состав. Состав показателей состояния и динамики хозяйства регионов, используемых администрациями </a:t>
            </a:r>
            <a:r>
              <a:rPr lang="ru-RU" dirty="0" smtClean="0"/>
              <a:t>регионов, </a:t>
            </a:r>
            <a:r>
              <a:rPr lang="ru-RU" dirty="0" smtClean="0"/>
              <a:t>совпадает далеко не всегда. Более того, информация региональных администраций и данные, публикуемые в сборниках  </a:t>
            </a:r>
            <a:r>
              <a:rPr lang="ru-RU" dirty="0" err="1" smtClean="0"/>
              <a:t>стат</a:t>
            </a:r>
            <a:r>
              <a:rPr lang="ru-RU" dirty="0" smtClean="0"/>
              <a:t> </a:t>
            </a:r>
            <a:r>
              <a:rPr lang="ru-RU" dirty="0" err="1" smtClean="0"/>
              <a:t>кз</a:t>
            </a:r>
            <a:r>
              <a:rPr lang="ru-RU" dirty="0" smtClean="0"/>
              <a:t>, </a:t>
            </a:r>
            <a:r>
              <a:rPr lang="ru-RU" dirty="0" smtClean="0"/>
              <a:t>могут различаться для одних и тех же экономических индикаторов, по причине использования для их расчета разных методик.</a:t>
            </a:r>
          </a:p>
          <a:p>
            <a:r>
              <a:rPr lang="ru-RU" dirty="0" smtClean="0"/>
              <a:t>4. Интернет-сайты предприятий и организаций разных форм собственности и размеров. Информация, размещенная на этих сайтах, позволяет оценить влияние данных предприятий и организаций на экономику </a:t>
            </a:r>
            <a:r>
              <a:rPr lang="ru-RU" dirty="0" smtClean="0"/>
              <a:t>отдельных и </a:t>
            </a:r>
            <a:r>
              <a:rPr lang="ru-RU" dirty="0" smtClean="0"/>
              <a:t>регионов, провести точную локализацию статистических данных, а также детализировать связи регионального хозяйства с экономикой </a:t>
            </a:r>
            <a:r>
              <a:rPr lang="ru-RU" dirty="0" smtClean="0"/>
              <a:t> других регионов</a:t>
            </a:r>
          </a:p>
          <a:p>
            <a:r>
              <a:rPr lang="ru-RU" dirty="0" smtClean="0"/>
              <a:t>5</a:t>
            </a:r>
            <a:r>
              <a:rPr lang="ru-RU" dirty="0" smtClean="0"/>
              <a:t>. Результаты опросов и исследований научно-исследовательских учреждений и различных отраслевых ассоциаций, торгово-промышленных палат, зарубежных политических, научных и коммерческих представительств и др. Большой интерес представляют маркетинговые обзоры и детализация статистических сведений, относящихся к рассмотренным выше группам. </a:t>
            </a:r>
            <a:endParaRPr lang="ru-RU" dirty="0">
              <a:ea typeface="+mn-lt"/>
              <a:cs typeface="+mn-lt"/>
            </a:endParaRPr>
          </a:p>
          <a:p>
            <a:pPr>
              <a:spcAft>
                <a:spcPts val="0"/>
              </a:spcAft>
            </a:pP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7" y="1130784"/>
            <a:ext cx="10131425" cy="465554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Под методом </a:t>
            </a:r>
            <a:r>
              <a:rPr lang="ru-RU" sz="2000" dirty="0" smtClean="0"/>
              <a:t>РА </a:t>
            </a:r>
            <a:r>
              <a:rPr lang="ru-RU" sz="2000" dirty="0" smtClean="0"/>
              <a:t>понимается диалектический способ подхода к изучению хозяйственных процессов в их становлении и развитии. Суть метода </a:t>
            </a:r>
            <a:r>
              <a:rPr lang="ru-RU" sz="2000" dirty="0" smtClean="0"/>
              <a:t>РА </a:t>
            </a:r>
            <a:r>
              <a:rPr lang="ru-RU" sz="2000" dirty="0" smtClean="0"/>
              <a:t>состоит в использовании системы показателей для измерения экономических явлений, выявлении и измерении факторов, их взаимосвязи и влияния на результативный показатель с помощью математических, статистических и учетных приемов.</a:t>
            </a:r>
          </a:p>
          <a:p>
            <a:pPr>
              <a:buNone/>
            </a:pPr>
            <a:r>
              <a:rPr lang="ru-RU" sz="2000" dirty="0" smtClean="0"/>
              <a:t>Методы </a:t>
            </a:r>
            <a:r>
              <a:rPr lang="ru-RU" sz="2000" dirty="0" smtClean="0"/>
              <a:t>РА </a:t>
            </a:r>
            <a:r>
              <a:rPr lang="ru-RU" sz="2000" dirty="0" smtClean="0"/>
              <a:t>включают диалектику, индукцию, дедукцию, логику, синтез, системный анализ, имитационное моделирование экономических систем и процессов, экономико-математические, статистические и другие методы, приемы и способы.</a:t>
            </a:r>
          </a:p>
          <a:p>
            <a:pPr>
              <a:buNone/>
            </a:pPr>
            <a:r>
              <a:rPr lang="ru-RU" sz="2000" dirty="0" smtClean="0"/>
              <a:t>Методика </a:t>
            </a:r>
            <a:r>
              <a:rPr lang="ru-RU" sz="2000" dirty="0" smtClean="0"/>
              <a:t>РА </a:t>
            </a:r>
            <a:r>
              <a:rPr lang="ru-RU" sz="2000" dirty="0" smtClean="0"/>
              <a:t>- это совокупность специальных приемов (методов), применяемых для обработки </a:t>
            </a:r>
            <a:r>
              <a:rPr lang="ru-RU" sz="2000" dirty="0" smtClean="0"/>
              <a:t>социально-экономической </a:t>
            </a:r>
            <a:r>
              <a:rPr lang="ru-RU" sz="2000" dirty="0" smtClean="0"/>
              <a:t>информации о положении дел в регионе и отдельных его составляющих.</a:t>
            </a:r>
          </a:p>
          <a:p>
            <a:r>
              <a:rPr lang="ru-RU" sz="2000" dirty="0" smtClean="0"/>
              <a:t>В региональных исследованиях используется большое число методов экономического анализа, как универсальных, применяемых во многих сферах экономики, так и специальных, разработанных для анализа региональных проблем.</a:t>
            </a:r>
            <a:endParaRPr lang="ru-RU" sz="1600" dirty="0">
              <a:ea typeface="+mn-lt"/>
              <a:cs typeface="+mn-lt"/>
            </a:endParaRPr>
          </a:p>
          <a:p>
            <a:pPr marL="0" indent="0">
              <a:spcAft>
                <a:spcPts val="0"/>
              </a:spcAft>
              <a:buNone/>
            </a:pPr>
            <a:endParaRPr lang="ru-RU" sz="1400" dirty="0"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33550" y="203201"/>
            <a:ext cx="10131425" cy="901700"/>
          </a:xfrm>
        </p:spPr>
        <p:txBody>
          <a:bodyPr>
            <a:normAutofit/>
          </a:bodyPr>
          <a:lstStyle/>
          <a:p>
            <a:r>
              <a:rPr lang="ru-RU" b="1" dirty="0" smtClean="0"/>
              <a:t>МЕТОДЫ </a:t>
            </a:r>
            <a:r>
              <a:rPr lang="ru-RU" b="1" dirty="0" smtClean="0"/>
              <a:t>И МЕТОДИКА РЕГИОНАЛЬНОГО </a:t>
            </a:r>
            <a:r>
              <a:rPr lang="ru-RU" b="1" dirty="0" smtClean="0"/>
              <a:t>АНАЛИЗА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5363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55" y="708768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Среди приведенных способов можно выделить традиционные способы и приемы, которые применяются во многих дисциплинах для обработки и изучения информации: использование абсолютных, относительных и средних величин; применение сравнения, аналитических группировок, индексного метода, метода цепных подстановок, балансового метода. Остановимся на наиболее часто используемых методах.</a:t>
            </a:r>
          </a:p>
          <a:p>
            <a:r>
              <a:rPr lang="ru-RU" b="1" i="1" dirty="0" smtClean="0"/>
              <a:t>Способ сравнения. Основным способом оценки и неотъемлемым элементом практически любого метода в экономическом анализе является сравнение - аналитический прием, позволяющий выявить взаимосвязь эко</a:t>
            </a:r>
            <a:r>
              <a:rPr lang="ru-RU" dirty="0" smtClean="0"/>
              <a:t>номических явлений, их динамику, степень достигнутой эффективности. Суть данного метода заключается в сопоставлении однородных объектов с целью нахождения черт сходства либо различий между ними.</a:t>
            </a:r>
          </a:p>
          <a:p>
            <a:endParaRPr lang="ru-RU" dirty="0" smtClean="0"/>
          </a:p>
          <a:p>
            <a:r>
              <a:rPr lang="ru-RU" dirty="0" smtClean="0"/>
              <a:t>При проведении сравнений необходимо соблюдать ряд требований: - сравниваемые показатели должны быть сопоставимы; </a:t>
            </a:r>
          </a:p>
          <a:p>
            <a:r>
              <a:rPr lang="ru-RU" dirty="0" smtClean="0"/>
              <a:t>сравниваемые </a:t>
            </a:r>
            <a:r>
              <a:rPr lang="ru-RU" dirty="0" smtClean="0"/>
              <a:t>показатели должны быть рассчитаны по единой методике;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равнение </a:t>
            </a:r>
            <a:r>
              <a:rPr lang="ru-RU" dirty="0" smtClean="0"/>
              <a:t>показателей должно проводиться за один и тот же период времени</a:t>
            </a:r>
            <a:r>
              <a:rPr lang="ru-RU" dirty="0" smtClean="0"/>
              <a:t>.</a:t>
            </a:r>
          </a:p>
          <a:p>
            <a:endParaRPr lang="kk-KZ" dirty="0" smtClean="0"/>
          </a:p>
          <a:p>
            <a:endParaRPr lang="ru-RU" dirty="0" smtClean="0"/>
          </a:p>
          <a:p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119</TotalTime>
  <Words>1523</Words>
  <Application>Microsoft Office PowerPoint</Application>
  <PresentationFormat>Произвольный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Celestial</vt:lpstr>
      <vt:lpstr>Методы регионального анализа с использованием ГИС-технологий </vt:lpstr>
      <vt:lpstr>Предмет, объект и задачи регионального анализа</vt:lpstr>
      <vt:lpstr>Слайд 3</vt:lpstr>
      <vt:lpstr>Слайд 4</vt:lpstr>
      <vt:lpstr>Слайд 5</vt:lpstr>
      <vt:lpstr>Предмет, объект и задачи регионального анализа</vt:lpstr>
      <vt:lpstr>Слайд 7</vt:lpstr>
      <vt:lpstr>МЕТОДЫ И МЕТОДИКА РЕГИОНАЛЬНОГО АНАЛИЗА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366</cp:revision>
  <dcterms:created xsi:type="dcterms:W3CDTF">2020-09-23T09:29:00Z</dcterms:created>
  <dcterms:modified xsi:type="dcterms:W3CDTF">2020-09-24T09:01:40Z</dcterms:modified>
</cp:coreProperties>
</file>